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7" r:id="rId2"/>
    <p:sldId id="292" r:id="rId3"/>
    <p:sldId id="258" r:id="rId4"/>
    <p:sldId id="435" r:id="rId5"/>
    <p:sldId id="445" r:id="rId6"/>
    <p:sldId id="452" r:id="rId7"/>
    <p:sldId id="439" r:id="rId8"/>
    <p:sldId id="440" r:id="rId9"/>
    <p:sldId id="453" r:id="rId10"/>
    <p:sldId id="317" r:id="rId11"/>
    <p:sldId id="446" r:id="rId12"/>
    <p:sldId id="436" r:id="rId13"/>
    <p:sldId id="437" r:id="rId14"/>
    <p:sldId id="438" r:id="rId15"/>
    <p:sldId id="447" r:id="rId16"/>
    <p:sldId id="448" r:id="rId17"/>
    <p:sldId id="449" r:id="rId18"/>
    <p:sldId id="450" r:id="rId19"/>
    <p:sldId id="451" r:id="rId20"/>
    <p:sldId id="420" r:id="rId21"/>
    <p:sldId id="431" r:id="rId22"/>
    <p:sldId id="421" r:id="rId23"/>
    <p:sldId id="432" r:id="rId24"/>
    <p:sldId id="434" r:id="rId25"/>
    <p:sldId id="422" r:id="rId26"/>
    <p:sldId id="423" r:id="rId27"/>
    <p:sldId id="429" r:id="rId28"/>
    <p:sldId id="427" r:id="rId29"/>
    <p:sldId id="430" r:id="rId30"/>
  </p:sldIdLst>
  <p:sldSz cx="9144000" cy="6858000" type="screen4x3"/>
  <p:notesSz cx="6805613" cy="9939338"/>
  <p:embeddedFontLst>
    <p:embeddedFont>
      <p:font typeface="210 옴니고딕 030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86364" autoAdjust="0"/>
  </p:normalViewPr>
  <p:slideViewPr>
    <p:cSldViewPr snapToGrid="0">
      <p:cViewPr varScale="1">
        <p:scale>
          <a:sx n="142" d="100"/>
          <a:sy n="142" d="100"/>
        </p:scale>
        <p:origin x="616" y="8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2021-08-27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2021-08-27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5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76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012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2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16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1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7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8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26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3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81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600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08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58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1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81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d.danawa.com/info/?pcode=15012800&amp;cate=1131912" TargetMode="External"/><Relationship Id="rId5" Type="http://schemas.openxmlformats.org/officeDocument/2006/relationships/hyperlink" Target="http://item.gmarket.co.kr/Item?goodscode=359133809" TargetMode="External"/><Relationship Id="rId4" Type="http://schemas.openxmlformats.org/officeDocument/2006/relationships/hyperlink" Target="http://prod.danawa.com/info/?pcode=7741789&amp;cate=11275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5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1382344"/>
            <a:ext cx="5246340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2181596"/>
            <a:ext cx="6352910" cy="143444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/>
                <a:ea typeface="210 옴니고딕 030"/>
              </a:rPr>
              <a:t>1-1. 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/>
                <a:ea typeface="210 옴니고딕 030"/>
              </a:rPr>
              <a:t>필요물품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/>
                <a:ea typeface="210 옴니고딕 030"/>
              </a:rPr>
              <a:t>견적</a:t>
            </a:r>
            <a:endParaRPr lang="en-US" altLang="ko-KR" sz="1500" b="1" dirty="0">
              <a:solidFill>
                <a:srgbClr val="3D3C3E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1-2. </a:t>
            </a: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 </a:t>
            </a:r>
            <a:r>
              <a:rPr lang="ko-KR" altLang="en-US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내부결함</a:t>
            </a: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검사 장비 조사 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1-3. 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학습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1-4. </a:t>
            </a: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사진 환경 구축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6C97B-B2AC-4D4D-BE5E-DEE5CB19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35408" y="3616036"/>
            <a:ext cx="5246340" cy="4356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</a:rPr>
              <a:t>다음주 계획</a:t>
            </a:r>
            <a:endParaRPr lang="ko-KR" altLang="en-US" sz="2100" b="1" spc="-113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61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필요물품 견적</a:t>
            </a:r>
            <a:endParaRPr lang="ko-KR" altLang="en-US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CE4C11-6773-4DD7-B4BD-20C47B95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57807"/>
              </p:ext>
            </p:extLst>
          </p:nvPr>
        </p:nvGraphicFramePr>
        <p:xfrm>
          <a:off x="1437842" y="2108380"/>
          <a:ext cx="6455650" cy="2159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964">
                  <a:extLst>
                    <a:ext uri="{9D8B030D-6E8A-4147-A177-3AD203B41FA5}">
                      <a16:colId xmlns:a16="http://schemas.microsoft.com/office/drawing/2014/main" val="392355620"/>
                    </a:ext>
                  </a:extLst>
                </a:gridCol>
                <a:gridCol w="881919">
                  <a:extLst>
                    <a:ext uri="{9D8B030D-6E8A-4147-A177-3AD203B41FA5}">
                      <a16:colId xmlns:a16="http://schemas.microsoft.com/office/drawing/2014/main" val="1589469755"/>
                    </a:ext>
                  </a:extLst>
                </a:gridCol>
                <a:gridCol w="493874">
                  <a:extLst>
                    <a:ext uri="{9D8B030D-6E8A-4147-A177-3AD203B41FA5}">
                      <a16:colId xmlns:a16="http://schemas.microsoft.com/office/drawing/2014/main" val="839191975"/>
                    </a:ext>
                  </a:extLst>
                </a:gridCol>
                <a:gridCol w="714355">
                  <a:extLst>
                    <a:ext uri="{9D8B030D-6E8A-4147-A177-3AD203B41FA5}">
                      <a16:colId xmlns:a16="http://schemas.microsoft.com/office/drawing/2014/main" val="2839222198"/>
                    </a:ext>
                  </a:extLst>
                </a:gridCol>
                <a:gridCol w="449779">
                  <a:extLst>
                    <a:ext uri="{9D8B030D-6E8A-4147-A177-3AD203B41FA5}">
                      <a16:colId xmlns:a16="http://schemas.microsoft.com/office/drawing/2014/main" val="2616081030"/>
                    </a:ext>
                  </a:extLst>
                </a:gridCol>
                <a:gridCol w="2645759">
                  <a:extLst>
                    <a:ext uri="{9D8B030D-6E8A-4147-A177-3AD203B41FA5}">
                      <a16:colId xmlns:a16="http://schemas.microsoft.com/office/drawing/2014/main" val="949170414"/>
                    </a:ext>
                  </a:extLst>
                </a:gridCol>
              </a:tblGrid>
              <a:tr h="539831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제품명​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단가</a:t>
                      </a:r>
                      <a:r>
                        <a:rPr lang="en-US" altLang="ko-KR" sz="900" dirty="0">
                          <a:effectLst/>
                        </a:rPr>
                        <a:t>(</a:t>
                      </a:r>
                      <a:r>
                        <a:rPr lang="ko-KR" altLang="en-US" sz="900" dirty="0">
                          <a:effectLst/>
                        </a:rPr>
                        <a:t>원</a:t>
                      </a:r>
                      <a:r>
                        <a:rPr lang="en-US" altLang="ko-KR" sz="900" dirty="0">
                          <a:effectLst/>
                        </a:rPr>
                        <a:t>)​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수량​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금액</a:t>
                      </a:r>
                      <a:r>
                        <a:rPr lang="en-US" altLang="ko-KR" sz="900" dirty="0">
                          <a:effectLst/>
                        </a:rPr>
                        <a:t>(</a:t>
                      </a:r>
                      <a:r>
                        <a:rPr lang="ko-KR" altLang="en-US" sz="900" dirty="0">
                          <a:effectLst/>
                        </a:rPr>
                        <a:t>원</a:t>
                      </a:r>
                      <a:r>
                        <a:rPr lang="en-US" altLang="ko-KR" sz="900" dirty="0">
                          <a:effectLst/>
                        </a:rPr>
                        <a:t>)​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링크​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비고​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81920541"/>
                  </a:ext>
                </a:extLst>
              </a:tr>
              <a:tr h="40497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모니터</a:t>
                      </a:r>
                      <a:r>
                        <a:rPr lang="en-US" altLang="ko-KR" sz="900" dirty="0">
                          <a:effectLst/>
                        </a:rPr>
                        <a:t>(32</a:t>
                      </a:r>
                      <a:r>
                        <a:rPr lang="ko-KR" altLang="en-US" sz="900" dirty="0">
                          <a:effectLst/>
                        </a:rPr>
                        <a:t>인치</a:t>
                      </a:r>
                      <a:r>
                        <a:rPr lang="en-US" altLang="ko-KR" sz="900" dirty="0">
                          <a:effectLst/>
                        </a:rPr>
                        <a:t>)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</a:rPr>
                        <a:t>269,000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dirty="0">
                          <a:effectLst/>
                        </a:rPr>
                        <a:t>269,900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900" dirty="0">
                          <a:effectLst/>
                          <a:hlinkClick r:id="rId4"/>
                        </a:rPr>
                        <a:t>■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dirty="0">
                          <a:effectLst/>
                        </a:rPr>
                        <a:t>-</a:t>
                      </a:r>
                      <a:endParaRPr lang="af-ZA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58567584"/>
                  </a:ext>
                </a:extLst>
              </a:tr>
              <a:tr h="4049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 dirty="0">
                          <a:effectLst/>
                        </a:rPr>
                        <a:t>TV </a:t>
                      </a:r>
                      <a:r>
                        <a:rPr lang="ko-KR" altLang="en-US" sz="900" dirty="0" err="1">
                          <a:effectLst/>
                        </a:rPr>
                        <a:t>브래킷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>
                          <a:effectLst/>
                        </a:rPr>
                        <a:t>34,000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effectLst/>
                        </a:rPr>
                        <a:t>34,000</a:t>
                      </a:r>
                      <a:endParaRPr 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900" dirty="0">
                          <a:effectLst/>
                          <a:hlinkClick r:id="rId5"/>
                        </a:rPr>
                        <a:t>■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900" dirty="0">
                          <a:effectLst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8235746"/>
                  </a:ext>
                </a:extLst>
              </a:tr>
              <a:tr h="40497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 err="1">
                          <a:effectLst/>
                        </a:rPr>
                        <a:t>웹캠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dirty="0">
                          <a:effectLst/>
                        </a:rPr>
                        <a:t>89,000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dirty="0">
                          <a:effectLst/>
                        </a:rPr>
                        <a:t>89,000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900" b="0" i="0" u="none" strike="noStrike" noProof="0" dirty="0">
                          <a:effectLst/>
                          <a:latin typeface="맑은 고딕"/>
                          <a:ea typeface="맑은 고딕"/>
                          <a:hlinkClick r:id="rId6"/>
                        </a:rPr>
                        <a:t>■</a:t>
                      </a:r>
                      <a:endParaRPr lang="ko-KR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900" dirty="0">
                          <a:effectLst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59845867"/>
                  </a:ext>
                </a:extLst>
              </a:tr>
              <a:tr h="40497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dirty="0">
                          <a:effectLst/>
                        </a:rPr>
                        <a:t>합계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ko-KR" sz="9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ko-KR" sz="9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</a:rPr>
                        <a:t>392,900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auto"/>
                      <a:endParaRPr lang="ko-KR" altLang="en-US" sz="9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ko-KR" altLang="en-US" sz="9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9367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1-2. </a:t>
            </a:r>
            <a:r>
              <a:rPr lang="en-US" altLang="ko-KR" sz="2100" b="1" err="1">
                <a:solidFill>
                  <a:srgbClr val="3D3C3E"/>
                </a:solidFill>
                <a:ea typeface="맑은 고딕"/>
              </a:rPr>
              <a:t>내부결함</a:t>
            </a:r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 </a:t>
            </a:r>
            <a:r>
              <a:rPr lang="en-US" altLang="ko-KR" sz="2100" b="1" err="1">
                <a:solidFill>
                  <a:srgbClr val="3D3C3E"/>
                </a:solidFill>
                <a:ea typeface="맑은 고딕"/>
              </a:rPr>
              <a:t>검사</a:t>
            </a:r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 </a:t>
            </a:r>
            <a:r>
              <a:rPr lang="en-US" altLang="ko-KR" sz="2100" b="1" err="1">
                <a:solidFill>
                  <a:srgbClr val="3D3C3E"/>
                </a:solidFill>
                <a:ea typeface="맑은 고딕"/>
              </a:rPr>
              <a:t>장비</a:t>
            </a:r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 </a:t>
            </a:r>
            <a:r>
              <a:rPr lang="en-US" altLang="ko-KR" sz="2100" b="1" err="1">
                <a:solidFill>
                  <a:srgbClr val="3D3C3E"/>
                </a:solidFill>
                <a:ea typeface="맑은 고딕"/>
              </a:rPr>
              <a:t>조사</a:t>
            </a:r>
            <a:endParaRPr lang="en-US" altLang="ko-KR" sz="2100" b="1" err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1547" y="1897189"/>
            <a:ext cx="6217045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1.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비파괴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검사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방법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-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깊은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위치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결함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검사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ea typeface="210 옴니고딕 030"/>
              </a:rPr>
              <a:t>가능</a:t>
            </a:r>
            <a:endParaRPr lang="en-US" altLang="ko-KR" sz="1500" b="1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600" b="1" dirty="0">
                <a:ea typeface="210 옴니고딕 030"/>
              </a:rPr>
              <a:t>      </a:t>
            </a:r>
          </a:p>
          <a:p>
            <a:pPr marL="0" indent="0">
              <a:buNone/>
            </a:pPr>
            <a:r>
              <a:rPr lang="en-US" altLang="ko-KR" sz="1500" b="1" dirty="0">
                <a:ea typeface="210 옴니고딕 030"/>
              </a:rPr>
              <a:t>  </a:t>
            </a:r>
            <a:r>
              <a:rPr lang="en-US" altLang="ko-KR" sz="1350" dirty="0">
                <a:ea typeface="210 옴니고딕 030"/>
              </a:rPr>
              <a:t>1) </a:t>
            </a:r>
            <a:r>
              <a:rPr lang="en-US" altLang="ko-KR" sz="1350" dirty="0" err="1">
                <a:ea typeface="210 옴니고딕 030"/>
              </a:rPr>
              <a:t>방사선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투과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검사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 - </a:t>
            </a:r>
            <a:r>
              <a:rPr lang="en-US" altLang="ko-KR" sz="1350" dirty="0" err="1">
                <a:ea typeface="210 옴니고딕 030"/>
              </a:rPr>
              <a:t>하루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정도의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필름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현상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시간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필요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 - </a:t>
            </a:r>
            <a:r>
              <a:rPr lang="en-US" altLang="ko-KR" sz="1350" dirty="0" err="1">
                <a:ea typeface="210 옴니고딕 030"/>
              </a:rPr>
              <a:t>가장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위험도가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높은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검사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방법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 - 1억원대 </a:t>
            </a:r>
            <a:r>
              <a:rPr lang="en-US" altLang="ko-KR" sz="1350" dirty="0" err="1">
                <a:ea typeface="210 옴니고딕 030"/>
              </a:rPr>
              <a:t>장비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가격</a:t>
            </a:r>
            <a:r>
              <a:rPr lang="en-US" altLang="ko-KR" sz="1350" dirty="0">
                <a:ea typeface="210 옴니고딕 030"/>
              </a:rPr>
              <a:t> 및 </a:t>
            </a:r>
            <a:r>
              <a:rPr lang="en-US" sz="1350" dirty="0" err="1">
                <a:latin typeface="Malgun Gothic"/>
                <a:ea typeface="Malgun Gothic"/>
              </a:rPr>
              <a:t>별도의</a:t>
            </a:r>
            <a:r>
              <a:rPr lang="en-US" sz="1350" dirty="0">
                <a:latin typeface="Malgun Gothic"/>
                <a:ea typeface="Malgun Gothic"/>
              </a:rPr>
              <a:t> </a:t>
            </a:r>
            <a:r>
              <a:rPr lang="en-US" sz="1350" dirty="0" err="1">
                <a:latin typeface="Malgun Gothic"/>
                <a:ea typeface="Malgun Gothic"/>
              </a:rPr>
              <a:t>검사실</a:t>
            </a:r>
            <a:r>
              <a:rPr lang="en-US" sz="1350" dirty="0">
                <a:latin typeface="Malgun Gothic"/>
                <a:ea typeface="Malgun Gothic"/>
              </a:rPr>
              <a:t>, </a:t>
            </a:r>
            <a:r>
              <a:rPr lang="en-US" sz="1350" dirty="0" err="1">
                <a:latin typeface="Malgun Gothic"/>
                <a:ea typeface="Malgun Gothic"/>
              </a:rPr>
              <a:t>안전관리자</a:t>
            </a:r>
            <a:r>
              <a:rPr lang="en-US" sz="1350" dirty="0">
                <a:latin typeface="Malgun Gothic"/>
                <a:ea typeface="Malgun Gothic"/>
              </a:rPr>
              <a:t> 등 </a:t>
            </a:r>
            <a:r>
              <a:rPr lang="en-US" sz="1350" dirty="0" err="1">
                <a:latin typeface="Malgun Gothic"/>
                <a:ea typeface="Malgun Gothic"/>
              </a:rPr>
              <a:t>부가적인</a:t>
            </a:r>
            <a:r>
              <a:rPr lang="en-US" sz="1350" dirty="0">
                <a:latin typeface="Malgun Gothic"/>
                <a:ea typeface="Malgun Gothic"/>
              </a:rPr>
              <a:t> </a:t>
            </a:r>
            <a:r>
              <a:rPr lang="en-US" sz="1350" dirty="0" err="1">
                <a:latin typeface="Malgun Gothic"/>
                <a:ea typeface="Malgun Gothic"/>
              </a:rPr>
              <a:t>비용</a:t>
            </a:r>
            <a:r>
              <a:rPr lang="en-US" sz="1350" dirty="0">
                <a:latin typeface="Malgun Gothic"/>
                <a:ea typeface="Malgun Gothic"/>
              </a:rPr>
              <a:t> </a:t>
            </a:r>
            <a:r>
              <a:rPr lang="en-US" sz="1350" dirty="0" err="1">
                <a:latin typeface="Malgun Gothic"/>
                <a:ea typeface="Malgun Gothic"/>
              </a:rPr>
              <a:t>필요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600" dirty="0">
                <a:ea typeface="210 옴니고딕 030"/>
              </a:rPr>
              <a:t>  </a:t>
            </a: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2) </a:t>
            </a:r>
            <a:r>
              <a:rPr lang="en-US" altLang="ko-KR" sz="1350" dirty="0" err="1">
                <a:ea typeface="210 옴니고딕 030"/>
              </a:rPr>
              <a:t>초음파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탐상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검사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 - </a:t>
            </a:r>
            <a:r>
              <a:rPr lang="en-US" altLang="ko-KR" sz="1350" dirty="0" err="1">
                <a:ea typeface="210 옴니고딕 030"/>
              </a:rPr>
              <a:t>즉각적인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검사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가능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 - 7T </a:t>
            </a:r>
            <a:r>
              <a:rPr lang="en-US" altLang="ko-KR" sz="1350" dirty="0" err="1">
                <a:ea typeface="210 옴니고딕 030"/>
              </a:rPr>
              <a:t>이상의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모재에서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유효한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검사</a:t>
            </a:r>
            <a:r>
              <a:rPr lang="en-US" altLang="ko-KR" sz="1350" dirty="0">
                <a:ea typeface="210 옴니고딕 030"/>
              </a:rPr>
              <a:t> </a:t>
            </a:r>
            <a:r>
              <a:rPr lang="en-US" altLang="ko-KR" sz="1350" dirty="0" err="1">
                <a:ea typeface="210 옴니고딕 030"/>
              </a:rPr>
              <a:t>방법</a:t>
            </a:r>
            <a:endParaRPr lang="en-US" altLang="ko-KR" sz="1350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ea typeface="210 옴니고딕 030"/>
              </a:rPr>
              <a:t>   </a:t>
            </a:r>
            <a:r>
              <a:rPr lang="en-US" altLang="ko-KR" sz="1350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- 2000~5000만원대 </a:t>
            </a:r>
            <a:r>
              <a:rPr lang="en-US" altLang="ko-KR" sz="1350" dirty="0" err="1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장비</a:t>
            </a:r>
            <a:r>
              <a:rPr lang="en-US" altLang="ko-KR" sz="1350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 </a:t>
            </a:r>
            <a:r>
              <a:rPr lang="en-US" altLang="ko-KR" sz="1350" dirty="0" err="1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가격</a:t>
            </a:r>
            <a:endParaRPr lang="en-US" altLang="ko-KR" sz="1350" dirty="0">
              <a:solidFill>
                <a:srgbClr val="000000"/>
              </a:solidFill>
              <a:latin typeface="맑은 고딕" panose="020F0502020204030204"/>
              <a:ea typeface="210 옴니고딕 03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   </a:t>
            </a:r>
            <a:r>
              <a:rPr lang="en-US" sz="1350" dirty="0">
                <a:ea typeface="+mn-lt"/>
                <a:cs typeface="+mn-lt"/>
              </a:rPr>
              <a:t>- </a:t>
            </a:r>
            <a:r>
              <a:rPr lang="en-US" sz="1350" dirty="0" err="1">
                <a:ea typeface="+mn-lt"/>
                <a:cs typeface="+mn-lt"/>
              </a:rPr>
              <a:t>초음파</a:t>
            </a:r>
            <a:r>
              <a:rPr lang="en-US" sz="1350" dirty="0">
                <a:ea typeface="+mn-lt"/>
                <a:cs typeface="+mn-lt"/>
              </a:rPr>
              <a:t> </a:t>
            </a:r>
            <a:r>
              <a:rPr lang="en-US" sz="1350" dirty="0" err="1">
                <a:ea typeface="+mn-lt"/>
                <a:cs typeface="+mn-lt"/>
              </a:rPr>
              <a:t>수신</a:t>
            </a:r>
            <a:r>
              <a:rPr lang="en-US" sz="1350" dirty="0">
                <a:ea typeface="+mn-lt"/>
                <a:cs typeface="+mn-lt"/>
              </a:rPr>
              <a:t> </a:t>
            </a:r>
            <a:r>
              <a:rPr lang="en-US" sz="1350" dirty="0" err="1">
                <a:ea typeface="+mn-lt"/>
                <a:cs typeface="+mn-lt"/>
              </a:rPr>
              <a:t>신호를</a:t>
            </a:r>
            <a:r>
              <a:rPr lang="en-US" sz="1350" dirty="0">
                <a:ea typeface="+mn-lt"/>
                <a:cs typeface="+mn-lt"/>
              </a:rPr>
              <a:t> </a:t>
            </a:r>
            <a:r>
              <a:rPr lang="en-US" sz="1350" dirty="0" err="1">
                <a:ea typeface="+mn-lt"/>
                <a:cs typeface="+mn-lt"/>
              </a:rPr>
              <a:t>읽고</a:t>
            </a:r>
            <a:r>
              <a:rPr lang="en-US" sz="1350" dirty="0">
                <a:ea typeface="+mn-lt"/>
                <a:cs typeface="+mn-lt"/>
              </a:rPr>
              <a:t> </a:t>
            </a:r>
            <a:r>
              <a:rPr lang="en-US" sz="1350" dirty="0" err="1">
                <a:ea typeface="+mn-lt"/>
                <a:cs typeface="+mn-lt"/>
              </a:rPr>
              <a:t>결함</a:t>
            </a:r>
            <a:r>
              <a:rPr lang="en-US" sz="1350" dirty="0">
                <a:ea typeface="+mn-lt"/>
                <a:cs typeface="+mn-lt"/>
              </a:rPr>
              <a:t> </a:t>
            </a:r>
            <a:r>
              <a:rPr lang="en-US" sz="1350" dirty="0" err="1">
                <a:ea typeface="+mn-lt"/>
                <a:cs typeface="+mn-lt"/>
              </a:rPr>
              <a:t>판단</a:t>
            </a:r>
            <a:endParaRPr lang="en-US" sz="135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ea typeface="+mn-lt"/>
                <a:cs typeface="+mn-lt"/>
              </a:rPr>
              <a:t>      --&gt; </a:t>
            </a:r>
            <a:r>
              <a:rPr lang="en-US" sz="1350" b="1" dirty="0" err="1">
                <a:solidFill>
                  <a:srgbClr val="000000"/>
                </a:solidFill>
                <a:ea typeface="+mn-lt"/>
                <a:cs typeface="+mn-lt"/>
              </a:rPr>
              <a:t>검사자의</a:t>
            </a:r>
            <a:r>
              <a:rPr lang="en-US" sz="135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350" b="1" dirty="0" err="1">
                <a:solidFill>
                  <a:srgbClr val="000000"/>
                </a:solidFill>
                <a:ea typeface="+mn-lt"/>
                <a:cs typeface="+mn-lt"/>
              </a:rPr>
              <a:t>역량</a:t>
            </a:r>
            <a:r>
              <a:rPr lang="en-US" sz="1350" dirty="0" err="1">
                <a:solidFill>
                  <a:srgbClr val="000000"/>
                </a:solidFill>
                <a:ea typeface="+mn-lt"/>
                <a:cs typeface="+mn-lt"/>
              </a:rPr>
              <a:t>에</a:t>
            </a:r>
            <a:r>
              <a:rPr lang="en-US" sz="135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350" dirty="0" err="1">
                <a:solidFill>
                  <a:srgbClr val="000000"/>
                </a:solidFill>
                <a:ea typeface="+mn-lt"/>
                <a:cs typeface="+mn-lt"/>
              </a:rPr>
              <a:t>따라</a:t>
            </a:r>
            <a:r>
              <a:rPr lang="en-US" sz="135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350" dirty="0" err="1">
                <a:solidFill>
                  <a:srgbClr val="000000"/>
                </a:solidFill>
                <a:ea typeface="+mn-lt"/>
                <a:cs typeface="+mn-lt"/>
              </a:rPr>
              <a:t>검사</a:t>
            </a:r>
            <a:r>
              <a:rPr lang="en-US" sz="135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350" dirty="0" err="1">
                <a:solidFill>
                  <a:srgbClr val="000000"/>
                </a:solidFill>
                <a:ea typeface="+mn-lt"/>
                <a:cs typeface="+mn-lt"/>
              </a:rPr>
              <a:t>정확도가</a:t>
            </a:r>
            <a:r>
              <a:rPr lang="en-US" sz="135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350" dirty="0" err="1">
                <a:solidFill>
                  <a:srgbClr val="000000"/>
                </a:solidFill>
                <a:ea typeface="+mn-lt"/>
                <a:cs typeface="+mn-lt"/>
              </a:rPr>
              <a:t>결정됨</a:t>
            </a:r>
            <a:endParaRPr lang="en-US" sz="1350" dirty="0">
              <a:ea typeface="맑은 고딕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             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350" b="1" dirty="0">
              <a:solidFill>
                <a:srgbClr val="FF0000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95886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1-3. 학습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E61C07D-C4E0-4909-875F-F0911B9B59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8422" y="2864341"/>
            <a:ext cx="1334676" cy="2129966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85608" y="1932239"/>
            <a:ext cx="6217045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학습 모델 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: yolov5s</a:t>
            </a:r>
          </a:p>
          <a:p>
            <a:pPr>
              <a:buFontTx/>
              <a:buChar char="-"/>
            </a:pPr>
            <a:r>
              <a:rPr lang="ko-KR" altLang="en-US" sz="1500" b="1" dirty="0" err="1">
                <a:solidFill>
                  <a:srgbClr val="000000"/>
                </a:solidFill>
                <a:ea typeface="210 옴니고딕 030"/>
              </a:rPr>
              <a:t>데이터셋</a:t>
            </a: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: 32</a:t>
            </a: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장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 (train : 26</a:t>
            </a: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장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, test : 6</a:t>
            </a: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장</a:t>
            </a: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500" b="1" dirty="0">
                <a:ea typeface="210 옴니고딕 030"/>
              </a:rPr>
              <a:t>클래스 개수 </a:t>
            </a:r>
            <a:r>
              <a:rPr lang="en-US" altLang="ko-KR" sz="1500" b="1" dirty="0">
                <a:ea typeface="210 옴니고딕 030"/>
              </a:rPr>
              <a:t>: 1 (Porosity)</a:t>
            </a:r>
          </a:p>
          <a:p>
            <a:pPr>
              <a:buFontTx/>
              <a:buChar char="-"/>
            </a:pPr>
            <a:endParaRPr lang="en-US" altLang="ko-KR" sz="1500" b="1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600" b="1" dirty="0">
                <a:ea typeface="210 옴니고딕 030"/>
              </a:rPr>
              <a:t>     </a:t>
            </a:r>
            <a:r>
              <a:rPr lang="en-US" altLang="ko-KR" sz="1350" b="1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             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350" b="1" dirty="0">
              <a:solidFill>
                <a:srgbClr val="FF0000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  <p:pic>
        <p:nvPicPr>
          <p:cNvPr id="1026" name="Picture 2" descr="https://user-images.githubusercontent.com/26833433/85340570-30360a80-b49b-11ea-87cf-bdf33d53ae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10" y="3017110"/>
            <a:ext cx="3845120" cy="192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9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1-3. 학습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85608" y="1932239"/>
            <a:ext cx="6217045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학습 결과</a:t>
            </a:r>
            <a:endParaRPr lang="en-US" altLang="ko-KR" sz="1500" b="1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600" b="1" dirty="0">
                <a:ea typeface="210 옴니고딕 030"/>
              </a:rPr>
              <a:t>     </a:t>
            </a:r>
            <a:r>
              <a:rPr lang="en-US" altLang="ko-KR" sz="1350" b="1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             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350" b="1" dirty="0">
              <a:solidFill>
                <a:srgbClr val="FF0000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608" y="2271330"/>
            <a:ext cx="2072901" cy="2590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8708" y="2271330"/>
            <a:ext cx="2134482" cy="2682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02357" y="3346906"/>
            <a:ext cx="1701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b="1" dirty="0">
                <a:ea typeface="210 옴니고딕 030"/>
              </a:rPr>
              <a:t>Object Loss</a:t>
            </a:r>
            <a:r>
              <a:rPr lang="ko-KR" altLang="en-US" sz="1350" b="1" dirty="0">
                <a:ea typeface="210 옴니고딕 030"/>
              </a:rPr>
              <a:t>의 발산</a:t>
            </a:r>
            <a:endParaRPr lang="en-US" altLang="ko-KR" sz="1350" b="1" dirty="0"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204223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1-3. 학습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85608" y="1932239"/>
            <a:ext cx="6217045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학습 결과</a:t>
            </a:r>
            <a:endParaRPr lang="en-US" altLang="ko-KR" sz="1500" b="1" dirty="0">
              <a:ea typeface="210 옴니고딕 030"/>
            </a:endParaRPr>
          </a:p>
          <a:p>
            <a:pPr marL="0" indent="0">
              <a:buNone/>
            </a:pPr>
            <a:r>
              <a:rPr lang="en-US" altLang="ko-KR" sz="600" b="1" dirty="0">
                <a:ea typeface="210 옴니고딕 030"/>
              </a:rPr>
              <a:t>     </a:t>
            </a:r>
            <a:r>
              <a:rPr lang="en-US" altLang="ko-KR" sz="1350" b="1" dirty="0">
                <a:solidFill>
                  <a:srgbClr val="000000"/>
                </a:solidFill>
                <a:latin typeface="맑은 고딕" panose="020F0502020204030204"/>
                <a:ea typeface="210 옴니고딕 030"/>
              </a:rPr>
              <a:t>             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350" b="1" dirty="0">
              <a:solidFill>
                <a:srgbClr val="FF0000"/>
              </a:solidFill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6" y="2271330"/>
            <a:ext cx="2264625" cy="297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70" y="2277513"/>
            <a:ext cx="2264625" cy="297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02357" y="3346906"/>
            <a:ext cx="1670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b="1" dirty="0">
                <a:ea typeface="210 옴니고딕 030"/>
              </a:rPr>
              <a:t>Confidence</a:t>
            </a:r>
            <a:r>
              <a:rPr lang="ko-KR" altLang="en-US" sz="1350" b="1" dirty="0">
                <a:ea typeface="210 옴니고딕 030"/>
              </a:rPr>
              <a:t>가 낮음</a:t>
            </a:r>
            <a:endParaRPr lang="en-US" altLang="ko-KR" sz="1350" b="1" dirty="0"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18885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1-3. 학습</a:t>
            </a:r>
            <a:endParaRPr lang="en-US" altLang="ko-KR" sz="2100" b="1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91547" y="1897189"/>
            <a:ext cx="6217045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- </a:t>
            </a: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학습 분석</a:t>
            </a:r>
            <a:endParaRPr lang="en-US" altLang="ko-KR" sz="1500" b="1" dirty="0">
              <a:ea typeface="210 옴니고딕 030"/>
            </a:endParaRPr>
          </a:p>
          <a:p>
            <a:pPr marL="0" indent="0">
              <a:buNone/>
            </a:pPr>
            <a:endParaRPr lang="en-US" altLang="ko-KR" sz="600" b="1" dirty="0">
              <a:ea typeface="210 옴니고딕 03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Confidence</a:t>
            </a:r>
            <a:r>
              <a:rPr lang="ko-KR" altLang="en-US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낮음 </a:t>
            </a:r>
            <a:r>
              <a:rPr lang="en-US" altLang="ko-KR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epoch 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증가로 해결</a:t>
            </a:r>
            <a:endParaRPr lang="en-US" altLang="ko-KR" sz="105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Object loss</a:t>
            </a:r>
            <a:r>
              <a:rPr lang="ko-KR" altLang="en-US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의 발산</a:t>
            </a:r>
            <a:endParaRPr lang="en-US" altLang="ko-KR" sz="1050" b="1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배경의 </a:t>
            </a: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imbalance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심함</a:t>
            </a:r>
            <a:endParaRPr lang="en-US" altLang="ko-KR" sz="105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일정한 사진 환경 구축</a:t>
            </a: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원하는 부분 </a:t>
            </a: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CROP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해서 사용</a:t>
            </a:r>
            <a:endParaRPr lang="en-US" altLang="ko-KR" sz="105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일정한 기준으로 </a:t>
            </a:r>
            <a:r>
              <a:rPr lang="ko-KR" altLang="en-US" sz="105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고성능 카메라</a:t>
            </a:r>
            <a:endParaRPr lang="en-US" altLang="ko-KR" sz="105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데이터 수집</a:t>
            </a:r>
            <a:endParaRPr lang="ko-KR" altLang="en-US" sz="105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147295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1-4. </a:t>
            </a:r>
            <a:r>
              <a:rPr lang="ko-KR" altLang="en-US" sz="2100" b="1" dirty="0">
                <a:solidFill>
                  <a:srgbClr val="3D3C3E"/>
                </a:solidFill>
                <a:ea typeface="맑은 고딕"/>
              </a:rPr>
              <a:t>사진 환경 구축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4150518" y="2619491"/>
            <a:ext cx="3303163" cy="159482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000000"/>
                </a:solidFill>
                <a:ea typeface="210 옴니고딕 030"/>
              </a:rPr>
              <a:t>- </a:t>
            </a:r>
            <a:r>
              <a:rPr lang="ko-KR" altLang="en-US" sz="1500" b="1" dirty="0" err="1">
                <a:solidFill>
                  <a:srgbClr val="000000"/>
                </a:solidFill>
                <a:ea typeface="210 옴니고딕 030"/>
              </a:rPr>
              <a:t>지그</a:t>
            </a:r>
            <a:r>
              <a:rPr lang="ko-KR" altLang="en-US" sz="1500" b="1" dirty="0">
                <a:solidFill>
                  <a:srgbClr val="000000"/>
                </a:solidFill>
                <a:ea typeface="210 옴니고딕 030"/>
              </a:rPr>
              <a:t> 제작</a:t>
            </a:r>
            <a:endParaRPr lang="en-US" altLang="ko-KR" sz="1500" b="1" dirty="0">
              <a:ea typeface="210 옴니고딕 030"/>
            </a:endParaRPr>
          </a:p>
          <a:p>
            <a:pPr marL="0" indent="0">
              <a:buNone/>
            </a:pPr>
            <a:endParaRPr lang="en-US" altLang="ko-KR" sz="600" b="1" dirty="0">
              <a:ea typeface="210 옴니고딕 03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철판을 고정할 수 있는 간단한 </a:t>
            </a:r>
            <a:r>
              <a:rPr lang="ko-KR" altLang="en-US" sz="105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지그</a:t>
            </a:r>
            <a:r>
              <a:rPr lang="ko-KR" altLang="en-US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제작 </a:t>
            </a:r>
            <a:r>
              <a:rPr lang="en-US" altLang="ko-KR" sz="105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210 옴니고딕 030"/>
                <a:ea typeface="210 옴니고딕 030" panose="02020603020101020101" pitchFamily="18" charset="-127"/>
              </a:rPr>
              <a:t>카메라 확정 후 카메라 고정 </a:t>
            </a:r>
            <a:r>
              <a:rPr lang="ko-KR" altLang="en-US" sz="1050" b="1" dirty="0" err="1">
                <a:latin typeface="210 옴니고딕 030"/>
                <a:ea typeface="210 옴니고딕 030" panose="02020603020101020101" pitchFamily="18" charset="-127"/>
              </a:rPr>
              <a:t>지그</a:t>
            </a:r>
            <a:r>
              <a:rPr lang="ko-KR" altLang="en-US" sz="1050" b="1" dirty="0">
                <a:latin typeface="210 옴니고딕 030"/>
                <a:ea typeface="210 옴니고딕 030" panose="02020603020101020101" pitchFamily="18" charset="-127"/>
              </a:rPr>
              <a:t> 제작 예정</a:t>
            </a:r>
            <a:endParaRPr lang="en-US" altLang="ko-KR" sz="105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356" y="242659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4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2. </a:t>
            </a:r>
            <a:r>
              <a:rPr lang="ko-KR" altLang="en-US" sz="2100" b="1" dirty="0">
                <a:solidFill>
                  <a:srgbClr val="3D3C3E"/>
                </a:solidFill>
                <a:ea typeface="맑은 고딕"/>
              </a:rPr>
              <a:t>다음주 계획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416603" y="2413880"/>
            <a:ext cx="3303163" cy="159482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solidFill>
                  <a:srgbClr val="000000"/>
                </a:solidFill>
                <a:ea typeface="210 옴니고딕 030"/>
              </a:rPr>
              <a:t>데이터 수집</a:t>
            </a:r>
            <a:endParaRPr lang="en-US" altLang="ko-KR" sz="1800" b="1" dirty="0">
              <a:ea typeface="210 옴니고딕 030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210 옴니고딕 030"/>
                <a:ea typeface="210 옴니고딕 030" panose="02020603020101020101" pitchFamily="18" charset="-127"/>
              </a:rPr>
              <a:t>학습 성능 개선</a:t>
            </a:r>
            <a:endParaRPr lang="en-US" altLang="ko-KR" sz="18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800" b="1" dirty="0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175752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28035"/>
            <a:chOff x="2362014" y="1484405"/>
            <a:chExt cx="7225457" cy="19040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0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36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1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Error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해결 및 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2" name="Picture 2" descr="C:\Users\cailab\Desktop\2021년 8월 28일 자료\20210823_134545.jpg"/>
          <p:cNvPicPr>
            <a:picLocks noChangeAspect="1" noChangeArrowheads="1"/>
          </p:cNvPicPr>
          <p:nvPr/>
        </p:nvPicPr>
        <p:blipFill>
          <a:blip r:embed="rId3" cstate="print"/>
          <a:srcRect l="16936" t="2535" r="14237" b="28637"/>
          <a:stretch>
            <a:fillRect/>
          </a:stretch>
        </p:blipFill>
        <p:spPr bwMode="auto">
          <a:xfrm>
            <a:off x="4676774" y="2876549"/>
            <a:ext cx="3705225" cy="27789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050" name="Picture 2" descr="C:\Users\cailab\Desktop\2021년 8월 28일 자료\20210823_150659.jpg"/>
          <p:cNvPicPr>
            <a:picLocks noChangeAspect="1" noChangeArrowheads="1"/>
          </p:cNvPicPr>
          <p:nvPr/>
        </p:nvPicPr>
        <p:blipFill>
          <a:blip r:embed="rId4" cstate="print"/>
          <a:srcRect l="19848" t="18299"/>
          <a:stretch>
            <a:fillRect/>
          </a:stretch>
        </p:blipFill>
        <p:spPr bwMode="auto">
          <a:xfrm>
            <a:off x="676275" y="2893016"/>
            <a:ext cx="3629025" cy="277435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26" name="Picture 2" descr="C:\Users\cailab\Desktop\socket.PNG"/>
          <p:cNvPicPr>
            <a:picLocks noChangeAspect="1" noChangeArrowheads="1"/>
          </p:cNvPicPr>
          <p:nvPr/>
        </p:nvPicPr>
        <p:blipFill>
          <a:blip r:embed="rId5"/>
          <a:srcRect t="9704"/>
          <a:stretch>
            <a:fillRect/>
          </a:stretch>
        </p:blipFill>
        <p:spPr bwMode="auto">
          <a:xfrm>
            <a:off x="576263" y="1952625"/>
            <a:ext cx="7567612" cy="533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4636084"/>
      </p:ext>
    </p:extLst>
  </p:cSld>
  <p:clrMapOvr>
    <a:masterClrMapping/>
  </p:clrMapOvr>
  <p:transition advTm="65312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Error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해결 및 수리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2" name="Picture 2" descr="C:\Users\cailab\Desktop\2021년 8월 28일 자료\20210823_134545.jpg"/>
          <p:cNvPicPr>
            <a:picLocks noChangeAspect="1" noChangeArrowheads="1"/>
          </p:cNvPicPr>
          <p:nvPr/>
        </p:nvPicPr>
        <p:blipFill>
          <a:blip r:embed="rId3" cstate="print"/>
          <a:srcRect l="16936" t="2535" r="14237" b="28637"/>
          <a:stretch>
            <a:fillRect/>
          </a:stretch>
        </p:blipFill>
        <p:spPr bwMode="auto">
          <a:xfrm>
            <a:off x="1028700" y="1476375"/>
            <a:ext cx="3524250" cy="26431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" name="Picture 3" descr="C:\Users\cailab\Desktop\2021년 8월 28일 자료\20210823_141023.jpg"/>
          <p:cNvPicPr>
            <a:picLocks noChangeAspect="1" noChangeArrowheads="1"/>
          </p:cNvPicPr>
          <p:nvPr/>
        </p:nvPicPr>
        <p:blipFill>
          <a:blip r:embed="rId4" cstate="print"/>
          <a:srcRect l="35252" b="30436"/>
          <a:stretch>
            <a:fillRect/>
          </a:stretch>
        </p:blipFill>
        <p:spPr bwMode="auto">
          <a:xfrm>
            <a:off x="4729757" y="1476471"/>
            <a:ext cx="3566518" cy="26288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28" name="Picture 4" descr="C:\Users\cailab\Desktop\2021년 8월 28일 자료\20210823_142404.jpg"/>
          <p:cNvPicPr>
            <a:picLocks noChangeAspect="1" noChangeArrowheads="1"/>
          </p:cNvPicPr>
          <p:nvPr/>
        </p:nvPicPr>
        <p:blipFill>
          <a:blip r:embed="rId5" cstate="print"/>
          <a:srcRect l="44194" t="45002" r="25967" b="24168"/>
          <a:stretch>
            <a:fillRect/>
          </a:stretch>
        </p:blipFill>
        <p:spPr bwMode="auto">
          <a:xfrm>
            <a:off x="1019174" y="4143375"/>
            <a:ext cx="3524251" cy="22955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29" name="Picture 5" descr="C:\Users\cailab\Desktop\2021년 8월 28일 자료\20210823_142813.jpg"/>
          <p:cNvPicPr>
            <a:picLocks noChangeAspect="1" noChangeArrowheads="1"/>
          </p:cNvPicPr>
          <p:nvPr/>
        </p:nvPicPr>
        <p:blipFill>
          <a:blip r:embed="rId6" cstate="print"/>
          <a:srcRect l="14911" t="46983" r="36554" b="3049"/>
          <a:stretch>
            <a:fillRect/>
          </a:stretch>
        </p:blipFill>
        <p:spPr bwMode="auto">
          <a:xfrm>
            <a:off x="4724399" y="4162425"/>
            <a:ext cx="3571875" cy="23241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4636084"/>
      </p:ext>
    </p:extLst>
  </p:cSld>
  <p:clrMapOvr>
    <a:masterClrMapping/>
  </p:clrMapOvr>
  <p:transition advTm="65312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Error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해결 및 수리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pic>
        <p:nvPicPr>
          <p:cNvPr id="2050" name="Picture 2" descr="C:\Users\cailab\Desktop\2021년 8월 28일 자료\20210823_150652.jpg"/>
          <p:cNvPicPr>
            <a:picLocks noChangeAspect="1" noChangeArrowheads="1"/>
          </p:cNvPicPr>
          <p:nvPr/>
        </p:nvPicPr>
        <p:blipFill>
          <a:blip r:embed="rId3" cstate="print"/>
          <a:srcRect l="15698" t="34334" r="24788"/>
          <a:stretch>
            <a:fillRect/>
          </a:stretch>
        </p:blipFill>
        <p:spPr bwMode="auto">
          <a:xfrm>
            <a:off x="4819650" y="2533650"/>
            <a:ext cx="3419475" cy="28297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1" name="Picture 2" descr="C:\Users\cailab\Desktop\2021년 8월 28일 자료\20210823_150659.jpg"/>
          <p:cNvPicPr>
            <a:picLocks noChangeAspect="1" noChangeArrowheads="1"/>
          </p:cNvPicPr>
          <p:nvPr/>
        </p:nvPicPr>
        <p:blipFill>
          <a:blip r:embed="rId4" cstate="print"/>
          <a:srcRect l="19848" t="18299"/>
          <a:stretch>
            <a:fillRect/>
          </a:stretch>
        </p:blipFill>
        <p:spPr bwMode="auto">
          <a:xfrm>
            <a:off x="952500" y="2540591"/>
            <a:ext cx="3629025" cy="277435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4636084"/>
      </p:ext>
    </p:extLst>
  </p:cSld>
  <p:clrMapOvr>
    <a:masterClrMapping/>
  </p:clrMapOvr>
  <p:transition advTm="65312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Camera Frame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맞춰서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Ground Truth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재측정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38250"/>
            <a:ext cx="9144000" cy="523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이미지의 중심점의 수선의 발이 </a:t>
            </a:r>
            <a:r>
              <a:rPr lang="en-US" altLang="ko-KR" sz="1600" dirty="0" err="1">
                <a:solidFill>
                  <a:schemeClr val="tx1"/>
                </a:solidFill>
              </a:rPr>
              <a:t>RealSense</a:t>
            </a:r>
            <a:r>
              <a:rPr lang="ko-KR" altLang="en-US" sz="1600" dirty="0">
                <a:solidFill>
                  <a:schemeClr val="tx1"/>
                </a:solidFill>
              </a:rPr>
              <a:t> 가장 좌측렌즈에 놓이게 </a:t>
            </a:r>
            <a:r>
              <a:rPr lang="ko-KR" altLang="en-US" sz="1600" dirty="0" err="1">
                <a:solidFill>
                  <a:schemeClr val="tx1"/>
                </a:solidFill>
              </a:rPr>
              <a:t>된다는것을</a:t>
            </a:r>
            <a:r>
              <a:rPr lang="ko-KR" altLang="en-US" sz="1600" dirty="0">
                <a:solidFill>
                  <a:schemeClr val="tx1"/>
                </a:solidFill>
              </a:rPr>
              <a:t> 발견</a:t>
            </a:r>
          </a:p>
        </p:txBody>
      </p:sp>
      <p:pic>
        <p:nvPicPr>
          <p:cNvPr id="2" name="Picture 2" descr="C:\Users\cailab\Desktop\2021년 8월 28일 자료\20210823_1600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4332718"/>
            <a:ext cx="3143250" cy="239193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4179" y="1897450"/>
            <a:ext cx="3144871" cy="2378869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" name="Picture 3" descr="C:\Users\cailab\Desktop\sqf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1895069"/>
            <a:ext cx="3093396" cy="238283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676525" y="2999968"/>
            <a:ext cx="438150" cy="4095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cailab\Desktop\2021년 8월 28일 자료\Screenshot from 2021-08-26 12-53-24.png"/>
          <p:cNvPicPr>
            <a:picLocks noChangeAspect="1" noChangeArrowheads="1"/>
          </p:cNvPicPr>
          <p:nvPr/>
        </p:nvPicPr>
        <p:blipFill>
          <a:blip r:embed="rId6"/>
          <a:srcRect l="35231" t="17642" r="24061" b="10835"/>
          <a:stretch>
            <a:fillRect/>
          </a:stretch>
        </p:blipFill>
        <p:spPr bwMode="auto">
          <a:xfrm>
            <a:off x="1352549" y="4305301"/>
            <a:ext cx="3098753" cy="2438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051461"/>
      </p:ext>
    </p:extLst>
  </p:cSld>
  <p:clrMapOvr>
    <a:masterClrMapping/>
  </p:clrMapOvr>
  <p:transition advTm="16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Apply Auto Hand Eye Calibration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1" name="Picture 3" descr="C:\Users\cailab\Desktop\2021년 8월 28일 자료\Screenshot from 2021-08-26 13-18-5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103" y="1393111"/>
            <a:ext cx="3983528" cy="24897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052" name="Picture 4" descr="C:\Users\cailab\Desktop\2021년 8월 28일 자료\Screenshot from 2021-08-26 12-55-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673" y="1389028"/>
            <a:ext cx="3985920" cy="2491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053" name="Picture 5" descr="C:\Users\cailab\Desktop\2021년 8월 28일 자료\Screenshot from 2021-08-26 14-13-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047" y="4064135"/>
            <a:ext cx="3985920" cy="2491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054" name="Picture 6" descr="C:\Users\cailab\Desktop\2021년 8월 28일 자료\handeyecalib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4944" y="4064135"/>
            <a:ext cx="3985920" cy="2491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813227"/>
      </p:ext>
    </p:extLst>
  </p:cSld>
  <p:clrMapOvr>
    <a:masterClrMapping/>
  </p:clrMapOvr>
  <p:transition advTm="16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Trajectory Comparison  GT/AHEC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52145" y="5406552"/>
            <a:ext cx="1848255" cy="498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Ground Truth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cailab\Desktop\2021년 8월 28일 자료\gt.png"/>
          <p:cNvPicPr>
            <a:picLocks noChangeAspect="1" noChangeArrowheads="1"/>
          </p:cNvPicPr>
          <p:nvPr/>
        </p:nvPicPr>
        <p:blipFill>
          <a:blip r:embed="rId3" cstate="print"/>
          <a:srcRect r="23298"/>
          <a:stretch>
            <a:fillRect/>
          </a:stretch>
        </p:blipFill>
        <p:spPr bwMode="auto">
          <a:xfrm>
            <a:off x="376361" y="2073844"/>
            <a:ext cx="3885228" cy="31658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075" name="Picture 3" descr="C:\Users\cailab\Desktop\2021년 8월 28일 자료\handeyecalibration.png"/>
          <p:cNvPicPr>
            <a:picLocks noChangeAspect="1" noChangeArrowheads="1"/>
          </p:cNvPicPr>
          <p:nvPr/>
        </p:nvPicPr>
        <p:blipFill>
          <a:blip r:embed="rId4"/>
          <a:srcRect r="22347"/>
          <a:stretch>
            <a:fillRect/>
          </a:stretch>
        </p:blipFill>
        <p:spPr bwMode="auto">
          <a:xfrm>
            <a:off x="4916687" y="2079535"/>
            <a:ext cx="3927176" cy="31608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243210" y="5442221"/>
            <a:ext cx="3443590" cy="498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Auto Hand Eye Calibration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2" descr="C:\Users\cailab\Desktop\2021년 8월 28일 자료\gt.png"/>
          <p:cNvPicPr>
            <a:picLocks noChangeAspect="1" noChangeArrowheads="1"/>
          </p:cNvPicPr>
          <p:nvPr/>
        </p:nvPicPr>
        <p:blipFill>
          <a:blip r:embed="rId3" cstate="print"/>
          <a:srcRect l="39768" t="11214" r="46225" b="72238"/>
          <a:stretch>
            <a:fillRect/>
          </a:stretch>
        </p:blipFill>
        <p:spPr bwMode="auto">
          <a:xfrm>
            <a:off x="390523" y="3286125"/>
            <a:ext cx="2686051" cy="19621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3" name="Picture 3" descr="C:\Users\cailab\Desktop\2021년 8월 28일 자료\handeyecalibration.png"/>
          <p:cNvPicPr>
            <a:picLocks noChangeAspect="1" noChangeArrowheads="1"/>
          </p:cNvPicPr>
          <p:nvPr/>
        </p:nvPicPr>
        <p:blipFill>
          <a:blip r:embed="rId4"/>
          <a:srcRect l="40564" t="11956" r="45417" b="71038"/>
          <a:stretch>
            <a:fillRect/>
          </a:stretch>
        </p:blipFill>
        <p:spPr bwMode="auto">
          <a:xfrm>
            <a:off x="4905375" y="3180598"/>
            <a:ext cx="2714624" cy="205815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1154"/>
      </p:ext>
    </p:extLst>
  </p:cSld>
  <p:clrMapOvr>
    <a:masterClrMapping/>
  </p:clrMapOvr>
  <p:transition advTm="16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Ground Truth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Rotation 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비교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Offset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보정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1732"/>
      </p:ext>
    </p:extLst>
  </p:cSld>
  <p:clrMapOvr>
    <a:masterClrMapping/>
  </p:clrMapOvr>
  <p:transition advTm="89203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57724" y="2724150"/>
            <a:ext cx="4486276" cy="237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Px</a:t>
            </a:r>
            <a:r>
              <a:rPr lang="en-US" altLang="ko-KR" dirty="0">
                <a:solidFill>
                  <a:schemeClr val="tx1"/>
                </a:solidFill>
              </a:rPr>
              <a:t> : -0.0661(m)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Py</a:t>
            </a:r>
            <a:r>
              <a:rPr lang="en-US" altLang="ko-KR" dirty="0">
                <a:solidFill>
                  <a:schemeClr val="tx1"/>
                </a:solidFill>
              </a:rPr>
              <a:t> : -0.61303(m)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Pz</a:t>
            </a:r>
            <a:r>
              <a:rPr lang="en-US" altLang="ko-KR" dirty="0">
                <a:solidFill>
                  <a:schemeClr val="tx1"/>
                </a:solidFill>
              </a:rPr>
              <a:t> : 0.80091(m)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Rx : 0.0418(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2.3943(degree)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Ry</a:t>
            </a:r>
            <a:r>
              <a:rPr lang="en-US" altLang="ko-KR" dirty="0">
                <a:solidFill>
                  <a:schemeClr val="tx1"/>
                </a:solidFill>
              </a:rPr>
              <a:t> : -3.1171(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-178.5909(degree)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Rz</a:t>
            </a:r>
            <a:r>
              <a:rPr lang="en-US" altLang="ko-KR" dirty="0">
                <a:solidFill>
                  <a:schemeClr val="tx1"/>
                </a:solidFill>
              </a:rPr>
              <a:t> : -0.0912(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-5.2254(degree)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cailab\Desktop\2021년 8월 14일 발표자료\2021년 8월 14일 발표자료\1.png"/>
          <p:cNvPicPr>
            <a:picLocks noChangeAspect="1" noChangeArrowheads="1"/>
          </p:cNvPicPr>
          <p:nvPr/>
        </p:nvPicPr>
        <p:blipFill>
          <a:blip r:embed="rId3"/>
          <a:srcRect l="8929" t="33143" r="58482" b="45143"/>
          <a:stretch>
            <a:fillRect/>
          </a:stretch>
        </p:blipFill>
        <p:spPr bwMode="auto">
          <a:xfrm>
            <a:off x="428625" y="819149"/>
            <a:ext cx="4076700" cy="1697694"/>
          </a:xfrm>
          <a:prstGeom prst="rect">
            <a:avLst/>
          </a:prstGeom>
          <a:noFill/>
        </p:spPr>
      </p:pic>
      <p:pic>
        <p:nvPicPr>
          <p:cNvPr id="3078" name="Picture 6" descr="C:\Users\cailab\Desktop\2021년 8월 14일 발표자료\2021년 8월 14일 발표자료\2.png"/>
          <p:cNvPicPr>
            <a:picLocks noChangeAspect="1" noChangeArrowheads="1"/>
          </p:cNvPicPr>
          <p:nvPr/>
        </p:nvPicPr>
        <p:blipFill>
          <a:blip r:embed="rId4"/>
          <a:srcRect l="8304" t="9714" r="58750" b="69286"/>
          <a:stretch>
            <a:fillRect/>
          </a:stretch>
        </p:blipFill>
        <p:spPr bwMode="auto">
          <a:xfrm>
            <a:off x="4600575" y="828675"/>
            <a:ext cx="4184196" cy="1666875"/>
          </a:xfrm>
          <a:prstGeom prst="rect">
            <a:avLst/>
          </a:prstGeom>
          <a:noFill/>
        </p:spPr>
      </p:pic>
      <p:pic>
        <p:nvPicPr>
          <p:cNvPr id="3079" name="Picture 7" descr="C:\Users\cailab\Desktop\2021년 8월 14일 발표자료\2021년 8월 14일 발표자료\3.png"/>
          <p:cNvPicPr>
            <a:picLocks noChangeAspect="1" noChangeArrowheads="1"/>
          </p:cNvPicPr>
          <p:nvPr/>
        </p:nvPicPr>
        <p:blipFill>
          <a:blip r:embed="rId5"/>
          <a:srcRect l="8571" t="9714" r="58750" b="69000"/>
          <a:stretch>
            <a:fillRect/>
          </a:stretch>
        </p:blipFill>
        <p:spPr bwMode="auto">
          <a:xfrm>
            <a:off x="409574" y="2762250"/>
            <a:ext cx="4141265" cy="1685925"/>
          </a:xfrm>
          <a:prstGeom prst="rect">
            <a:avLst/>
          </a:prstGeom>
          <a:noFill/>
        </p:spPr>
      </p:pic>
      <p:pic>
        <p:nvPicPr>
          <p:cNvPr id="10" name="Picture 6" descr="C:\Users\cailab\Desktop\asefe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8149" y="4638675"/>
            <a:ext cx="7601239" cy="1038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52450" y="1162050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62500" y="1181100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1500" y="313372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cailab\Desktop\회전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849" y="5715000"/>
            <a:ext cx="7088909" cy="1143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310525"/>
      </p:ext>
    </p:extLst>
  </p:cSld>
  <p:clrMapOvr>
    <a:masterClrMapping/>
  </p:clrMapOvr>
  <p:transition advTm="965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2E600-9723-4A84-9198-6268B3E350AD}"/>
              </a:ext>
            </a:extLst>
          </p:cNvPr>
          <p:cNvSpPr txBox="1"/>
          <p:nvPr/>
        </p:nvSpPr>
        <p:spPr>
          <a:xfrm>
            <a:off x="6039234" y="1686727"/>
            <a:ext cx="292285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ZeroDivisionError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원인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문제가 발생하는 부분 확인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1.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분모 값의 변경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2. Try &amp; Except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로 회피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새로운 오류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7EBFE-8C19-493F-9DBB-CD673CEE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4" y="1721135"/>
            <a:ext cx="5782690" cy="45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FD1F2-0DCA-4B43-9AB3-53704AEFC563}"/>
              </a:ext>
            </a:extLst>
          </p:cNvPr>
          <p:cNvSpPr txBox="1"/>
          <p:nvPr/>
        </p:nvSpPr>
        <p:spPr>
          <a:xfrm>
            <a:off x="364803" y="1724552"/>
            <a:ext cx="7415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# 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실수</a:t>
            </a:r>
            <a:endParaRPr lang="en-US" altLang="ko-KR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D96076-D71E-4084-86DA-D91716E9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2295789"/>
            <a:ext cx="8514259" cy="8488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C1F4B0-8737-4812-98B5-90BB570481CB}"/>
              </a:ext>
            </a:extLst>
          </p:cNvPr>
          <p:cNvSpPr/>
          <p:nvPr/>
        </p:nvSpPr>
        <p:spPr>
          <a:xfrm>
            <a:off x="3054699" y="2629088"/>
            <a:ext cx="4843305" cy="1944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4754A-D34C-4DE5-9E24-335D40E64E5D}"/>
              </a:ext>
            </a:extLst>
          </p:cNvPr>
          <p:cNvSpPr txBox="1"/>
          <p:nvPr/>
        </p:nvSpPr>
        <p:spPr>
          <a:xfrm>
            <a:off x="364802" y="3213556"/>
            <a:ext cx="82215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ZeroDivisionError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발생하는 부분을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Len(dataset)//(10*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생각하여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부분을 집중적으로 분석하고 수정하고자 하였으나 문제는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‘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global_step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%’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Len(dataset) // (10*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값이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되지 않도록 수정이 필요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647198-1733-4625-9ABC-7EA60AE5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4557190"/>
            <a:ext cx="8514259" cy="778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074649-A8DC-471F-8E73-234B5EAA653E}"/>
              </a:ext>
            </a:extLst>
          </p:cNvPr>
          <p:cNvSpPr txBox="1"/>
          <p:nvPr/>
        </p:nvSpPr>
        <p:spPr>
          <a:xfrm>
            <a:off x="381060" y="5387318"/>
            <a:ext cx="82215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len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(dataset) = 3, 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=10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3//10=0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나오는 상황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10*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batch_size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수정하여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3//1=3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되게 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8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FEE50E-57BA-4DB6-B7EE-66ECDF4A1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5266733"/>
            <a:ext cx="2561863" cy="152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42D489-1E22-4BAC-A4E7-CB30C20D43FB}"/>
              </a:ext>
            </a:extLst>
          </p:cNvPr>
          <p:cNvSpPr txBox="1"/>
          <p:nvPr/>
        </p:nvSpPr>
        <p:spPr>
          <a:xfrm>
            <a:off x="364803" y="3542356"/>
            <a:ext cx="840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기존과 다른 곳에서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ZeroDivisonError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윤종완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교수님 미팅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분모에 매우 작은 값을 추가하여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 되는 것을 방지하여 시도해보기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15F7138-E221-4CB1-AE46-4F621B3E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775900"/>
            <a:ext cx="8406000" cy="16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68350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CD01D-1CA5-4188-A184-00CBB7346C43}"/>
              </a:ext>
            </a:extLst>
          </p:cNvPr>
          <p:cNvSpPr txBox="1"/>
          <p:nvPr/>
        </p:nvSpPr>
        <p:spPr>
          <a:xfrm>
            <a:off x="364803" y="2443338"/>
            <a:ext cx="577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가상환경에 클래스 다이어그램 확인을 위한 툴 다운로드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62BF5B-9D14-4575-9082-FA485CC3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788236"/>
            <a:ext cx="6020924" cy="65682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5771221-9D68-4F19-AF3A-DDF8F9557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3" y="2972036"/>
            <a:ext cx="6611273" cy="111458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F90886C-E4C8-4755-93DA-699AE7185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00" y="4184428"/>
            <a:ext cx="8246634" cy="112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71491F-FBD1-4E21-80E6-4FA1F81F470E}"/>
              </a:ext>
            </a:extLst>
          </p:cNvPr>
          <p:cNvSpPr txBox="1"/>
          <p:nvPr/>
        </p:nvSpPr>
        <p:spPr>
          <a:xfrm>
            <a:off x="364803" y="5389822"/>
            <a:ext cx="5517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다운로드한 툴을 이용하여 클래스 다이어그램을 생성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297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U-Net3plus_pth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1491F-FBD1-4E21-80E6-4FA1F81F470E}"/>
              </a:ext>
            </a:extLst>
          </p:cNvPr>
          <p:cNvSpPr txBox="1"/>
          <p:nvPr/>
        </p:nvSpPr>
        <p:spPr>
          <a:xfrm>
            <a:off x="364803" y="4275122"/>
            <a:ext cx="89482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 다이어그램이 제대로 생성되지 않는 것을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윤종완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교수님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코드 내에서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Class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구분 및 함수 구분이 제대로 되어있지 않아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발생하는 경우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0F550-6608-4DB1-8CA3-05CCE80A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1884587"/>
            <a:ext cx="3758962" cy="2344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CF7F9-5437-4E72-9F4B-34D00CE0D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윤종완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교수님 미팅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1491F-FBD1-4E21-80E6-4FA1F81F470E}"/>
              </a:ext>
            </a:extLst>
          </p:cNvPr>
          <p:cNvSpPr txBox="1"/>
          <p:nvPr/>
        </p:nvSpPr>
        <p:spPr>
          <a:xfrm>
            <a:off x="364803" y="1792909"/>
            <a:ext cx="856997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코드의 실행을 위해 발생하는 오류들을 수정하면서 작업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이후에 코드가 많이 바뀌어 관리가 힘들어질 수 있다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각 함수 별 가지는 의미들에 대해서 분석하고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전체 구조도를 파악하는 것이 필요해 보인다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각 함수 별 어떤 역할을 하기 위한 것인지에 대해서 파악하고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코드에 주석으로 작성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클래스 다이어그램에 대해서 공부하고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현재 코드의 구조도를 직접 그려보는 것을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02C935-5BC4-49BF-A8D9-2E8510BFE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5930</TotalTime>
  <Words>923</Words>
  <Application>Microsoft Office PowerPoint</Application>
  <PresentationFormat>화면 슬라이드 쇼(4:3)</PresentationFormat>
  <Paragraphs>190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210 옴니고딕 030</vt:lpstr>
      <vt:lpstr>Wingdings</vt:lpstr>
      <vt:lpstr>Arial</vt:lpstr>
      <vt:lpstr>맑은 고딕</vt:lpstr>
      <vt:lpstr>Office 테마</vt:lpstr>
      <vt:lpstr>용접로봇 자동화</vt:lpstr>
      <vt:lpstr>PowerPoint 프레젠테이션</vt:lpstr>
      <vt:lpstr>목차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PowerPoint 프레젠테이션</vt:lpstr>
      <vt:lpstr>1. 이번 주 작업</vt:lpstr>
      <vt:lpstr>1-1. 필요물품 견적</vt:lpstr>
      <vt:lpstr>1-2. 내부결함 검사 장비 조사</vt:lpstr>
      <vt:lpstr>1-3. 학습</vt:lpstr>
      <vt:lpstr>1-3. 학습</vt:lpstr>
      <vt:lpstr>1-3. 학습</vt:lpstr>
      <vt:lpstr>1-3. 학습</vt:lpstr>
      <vt:lpstr>1-4. 사진 환경 구축</vt:lpstr>
      <vt:lpstr>2. 다음주 계획</vt:lpstr>
      <vt:lpstr>PowerPoint 프레젠테이션</vt:lpstr>
      <vt:lpstr>1. Error 해결 및 수리</vt:lpstr>
      <vt:lpstr>1. Error 해결 및 수리</vt:lpstr>
      <vt:lpstr>1. Error 해결 및 수리</vt:lpstr>
      <vt:lpstr>2. Camera Frame에 맞춰서 Ground Truth 재측정</vt:lpstr>
      <vt:lpstr>3. Apply Auto Hand Eye Calibration</vt:lpstr>
      <vt:lpstr>4. Trajectory Comparison  GT/AHEC</vt:lpstr>
      <vt:lpstr>5. 향후계획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김 태준</cp:lastModifiedBy>
  <cp:revision>566</cp:revision>
  <cp:lastPrinted>2011-08-28T13:13:29Z</cp:lastPrinted>
  <dcterms:created xsi:type="dcterms:W3CDTF">2011-08-24T01:05:33Z</dcterms:created>
  <dcterms:modified xsi:type="dcterms:W3CDTF">2021-08-27T15:53:34Z</dcterms:modified>
</cp:coreProperties>
</file>